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80" d="100"/>
          <a:sy n="80" d="100"/>
        </p:scale>
        <p:origin x="-96" y="-57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ru-RU"/>
              <a:t>Образец заголовка</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05045AA4-121A-4E44-8E30-C9D749DCF2E9}" type="datetimeFigureOut">
              <a:rPr lang="ru-RU" smtClean="0"/>
              <a:pPr/>
              <a:t>20.10.2023</a:t>
            </a:fld>
            <a:endParaRPr lang="ru-RU"/>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D58F1354-D084-45CD-B9C2-788CC8532113}" type="slidenum">
              <a:rPr lang="ru-RU" smtClean="0"/>
              <a:pPr/>
              <a:t>‹#›</a:t>
            </a:fld>
            <a:endParaRPr lang="ru-RU"/>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325536011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5045AA4-121A-4E44-8E30-C9D749DCF2E9}" type="datetimeFigureOut">
              <a:rPr lang="ru-RU" smtClean="0"/>
              <a:pPr/>
              <a:t>20.10.2023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8F1354-D084-45CD-B9C2-788CC8532113}" type="slidenum">
              <a:rPr lang="ru-RU" smtClean="0"/>
              <a:pPr/>
              <a:t>‹#›</a:t>
            </a:fld>
            <a:endParaRPr lang="ru-RU"/>
          </a:p>
        </p:txBody>
      </p:sp>
    </p:spTree>
    <p:extLst>
      <p:ext uri="{BB962C8B-B14F-4D97-AF65-F5344CB8AC3E}">
        <p14:creationId xmlns:p14="http://schemas.microsoft.com/office/powerpoint/2010/main" xmlns="" val="1270309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5045AA4-121A-4E44-8E30-C9D749DCF2E9}" type="datetimeFigureOut">
              <a:rPr lang="ru-RU" smtClean="0"/>
              <a:pPr/>
              <a:t>20.10.2023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8F1354-D084-45CD-B9C2-788CC8532113}" type="slidenum">
              <a:rPr lang="ru-RU" smtClean="0"/>
              <a:pPr/>
              <a:t>‹#›</a:t>
            </a:fld>
            <a:endParaRPr lang="ru-RU"/>
          </a:p>
        </p:txBody>
      </p:sp>
    </p:spTree>
    <p:extLst>
      <p:ext uri="{BB962C8B-B14F-4D97-AF65-F5344CB8AC3E}">
        <p14:creationId xmlns:p14="http://schemas.microsoft.com/office/powerpoint/2010/main" xmlns="" val="1037693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05045AA4-121A-4E44-8E30-C9D749DCF2E9}" type="datetimeFigureOut">
              <a:rPr lang="ru-RU" smtClean="0"/>
              <a:pPr/>
              <a:t>20.10.2023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8F1354-D084-45CD-B9C2-788CC8532113}" type="slidenum">
              <a:rPr lang="ru-RU" smtClean="0"/>
              <a:pPr/>
              <a:t>‹#›</a:t>
            </a:fld>
            <a:endParaRPr lang="ru-RU"/>
          </a:p>
        </p:txBody>
      </p:sp>
    </p:spTree>
    <p:extLst>
      <p:ext uri="{BB962C8B-B14F-4D97-AF65-F5344CB8AC3E}">
        <p14:creationId xmlns:p14="http://schemas.microsoft.com/office/powerpoint/2010/main" xmlns="" val="2208789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ru-RU"/>
              <a:t>Образец заголовка</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05045AA4-121A-4E44-8E30-C9D749DCF2E9}" type="datetimeFigureOut">
              <a:rPr lang="ru-RU" smtClean="0"/>
              <a:pPr/>
              <a:t>20.10.2023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58F1354-D084-45CD-B9C2-788CC8532113}" type="slidenum">
              <a:rPr lang="ru-RU" smtClean="0"/>
              <a:pPr/>
              <a:t>‹#›</a:t>
            </a:fld>
            <a:endParaRPr lang="ru-RU"/>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xmlns="" val="890593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05045AA4-121A-4E44-8E30-C9D749DCF2E9}" type="datetimeFigureOut">
              <a:rPr lang="ru-RU" smtClean="0"/>
              <a:pPr/>
              <a:t>20.10.2023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8F1354-D084-45CD-B9C2-788CC8532113}" type="slidenum">
              <a:rPr lang="ru-RU" smtClean="0"/>
              <a:pPr/>
              <a:t>‹#›</a:t>
            </a:fld>
            <a:endParaRPr lang="ru-RU"/>
          </a:p>
        </p:txBody>
      </p:sp>
    </p:spTree>
    <p:extLst>
      <p:ext uri="{BB962C8B-B14F-4D97-AF65-F5344CB8AC3E}">
        <p14:creationId xmlns:p14="http://schemas.microsoft.com/office/powerpoint/2010/main" xmlns="" val="1247738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ru-RU"/>
              <a:t>Образец текста</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05045AA4-121A-4E44-8E30-C9D749DCF2E9}" type="datetimeFigureOut">
              <a:rPr lang="ru-RU" smtClean="0"/>
              <a:pPr/>
              <a:t>20.10.2023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58F1354-D084-45CD-B9C2-788CC8532113}" type="slidenum">
              <a:rPr lang="ru-RU" smtClean="0"/>
              <a:pPr/>
              <a:t>‹#›</a:t>
            </a:fld>
            <a:endParaRPr lang="ru-RU"/>
          </a:p>
        </p:txBody>
      </p:sp>
    </p:spTree>
    <p:extLst>
      <p:ext uri="{BB962C8B-B14F-4D97-AF65-F5344CB8AC3E}">
        <p14:creationId xmlns:p14="http://schemas.microsoft.com/office/powerpoint/2010/main" xmlns="" val="2873967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05045AA4-121A-4E44-8E30-C9D749DCF2E9}" type="datetimeFigureOut">
              <a:rPr lang="ru-RU" smtClean="0"/>
              <a:pPr/>
              <a:t>20.10.2023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58F1354-D084-45CD-B9C2-788CC8532113}" type="slidenum">
              <a:rPr lang="ru-RU" smtClean="0"/>
              <a:pPr/>
              <a:t>‹#›</a:t>
            </a:fld>
            <a:endParaRPr lang="ru-RU"/>
          </a:p>
        </p:txBody>
      </p:sp>
    </p:spTree>
    <p:extLst>
      <p:ext uri="{BB962C8B-B14F-4D97-AF65-F5344CB8AC3E}">
        <p14:creationId xmlns:p14="http://schemas.microsoft.com/office/powerpoint/2010/main" xmlns="" val="855615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45AA4-121A-4E44-8E30-C9D749DCF2E9}" type="datetimeFigureOut">
              <a:rPr lang="ru-RU" smtClean="0"/>
              <a:pPr/>
              <a:t>20.10.2023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58F1354-D084-45CD-B9C2-788CC8532113}" type="slidenum">
              <a:rPr lang="ru-RU" smtClean="0"/>
              <a:pPr/>
              <a:t>‹#›</a:t>
            </a:fld>
            <a:endParaRPr lang="ru-RU"/>
          </a:p>
        </p:txBody>
      </p:sp>
    </p:spTree>
    <p:extLst>
      <p:ext uri="{BB962C8B-B14F-4D97-AF65-F5344CB8AC3E}">
        <p14:creationId xmlns:p14="http://schemas.microsoft.com/office/powerpoint/2010/main" xmlns="" val="2355668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5045AA4-121A-4E44-8E30-C9D749DCF2E9}" type="datetimeFigureOut">
              <a:rPr lang="ru-RU" smtClean="0"/>
              <a:pPr/>
              <a:t>20.10.2023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8F1354-D084-45CD-B9C2-788CC8532113}" type="slidenum">
              <a:rPr lang="ru-RU" smtClean="0"/>
              <a:pPr/>
              <a:t>‹#›</a:t>
            </a:fld>
            <a:endParaRPr lang="ru-RU"/>
          </a:p>
        </p:txBody>
      </p:sp>
    </p:spTree>
    <p:extLst>
      <p:ext uri="{BB962C8B-B14F-4D97-AF65-F5344CB8AC3E}">
        <p14:creationId xmlns:p14="http://schemas.microsoft.com/office/powerpoint/2010/main" xmlns="" val="1037477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05045AA4-121A-4E44-8E30-C9D749DCF2E9}" type="datetimeFigureOut">
              <a:rPr lang="ru-RU" smtClean="0"/>
              <a:pPr/>
              <a:t>20.10.2023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58F1354-D084-45CD-B9C2-788CC8532113}" type="slidenum">
              <a:rPr lang="ru-RU" smtClean="0"/>
              <a:pPr/>
              <a:t>‹#›</a:t>
            </a:fld>
            <a:endParaRPr lang="ru-RU"/>
          </a:p>
        </p:txBody>
      </p:sp>
    </p:spTree>
    <p:extLst>
      <p:ext uri="{BB962C8B-B14F-4D97-AF65-F5344CB8AC3E}">
        <p14:creationId xmlns:p14="http://schemas.microsoft.com/office/powerpoint/2010/main" xmlns="" val="303632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05045AA4-121A-4E44-8E30-C9D749DCF2E9}" type="datetimeFigureOut">
              <a:rPr lang="ru-RU" smtClean="0"/>
              <a:pPr/>
              <a:t>20.10.2023</a:t>
            </a:fld>
            <a:endParaRPr lang="ru-RU"/>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ru-RU"/>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D58F1354-D084-45CD-B9C2-788CC8532113}" type="slidenum">
              <a:rPr lang="ru-RU" smtClean="0"/>
              <a:pPr/>
              <a:t>‹#›</a:t>
            </a:fld>
            <a:endParaRPr lang="ru-RU"/>
          </a:p>
        </p:txBody>
      </p:sp>
    </p:spTree>
    <p:extLst>
      <p:ext uri="{BB962C8B-B14F-4D97-AF65-F5344CB8AC3E}">
        <p14:creationId xmlns:p14="http://schemas.microsoft.com/office/powerpoint/2010/main" xmlns="" val="2481202376"/>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35F088C-8C04-48B7-EB3F-386E598846D3}"/>
              </a:ext>
            </a:extLst>
          </p:cNvPr>
          <p:cNvSpPr>
            <a:spLocks noGrp="1"/>
          </p:cNvSpPr>
          <p:nvPr>
            <p:ph type="ctrTitle"/>
          </p:nvPr>
        </p:nvSpPr>
        <p:spPr>
          <a:xfrm>
            <a:off x="1261872" y="758952"/>
            <a:ext cx="10153988" cy="4041648"/>
          </a:xfrm>
        </p:spPr>
        <p:txBody>
          <a:bodyPr/>
          <a:lstStyle/>
          <a:p>
            <a:r>
              <a:rPr lang="en-US" dirty="0"/>
              <a:t>COMPANY STRUCTURE</a:t>
            </a:r>
            <a:endParaRPr lang="ru-RU" dirty="0"/>
          </a:p>
        </p:txBody>
      </p:sp>
      <p:sp>
        <p:nvSpPr>
          <p:cNvPr id="3" name="Подзаголовок 2">
            <a:extLst>
              <a:ext uri="{FF2B5EF4-FFF2-40B4-BE49-F238E27FC236}">
                <a16:creationId xmlns:a16="http://schemas.microsoft.com/office/drawing/2014/main" xmlns="" id="{B9C02900-442A-8F77-07CA-7E717C536823}"/>
              </a:ext>
            </a:extLst>
          </p:cNvPr>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xmlns="" val="2651111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B4C20357-B806-3BD9-DF50-C81E3E180DEA}"/>
              </a:ext>
            </a:extLst>
          </p:cNvPr>
          <p:cNvSpPr>
            <a:spLocks noGrp="1"/>
          </p:cNvSpPr>
          <p:nvPr>
            <p:ph idx="1"/>
          </p:nvPr>
        </p:nvSpPr>
        <p:spPr>
          <a:xfrm>
            <a:off x="820132" y="1046376"/>
            <a:ext cx="9037100" cy="5133762"/>
          </a:xfrm>
        </p:spPr>
        <p:txBody>
          <a:bodyPr>
            <a:normAutofit/>
          </a:bodyPr>
          <a:lstStyle/>
          <a:p>
            <a:pPr algn="just"/>
            <a:r>
              <a:rPr lang="en-US" sz="2000" b="1" i="1" u="sng" dirty="0">
                <a:solidFill>
                  <a:srgbClr val="FF0000"/>
                </a:solidFill>
                <a:effectLst/>
                <a:latin typeface="Times New Roman" pitchFamily="18" charset="0"/>
                <a:cs typeface="Times New Roman" pitchFamily="18" charset="0"/>
              </a:rPr>
              <a:t>Sales Representative</a:t>
            </a:r>
            <a:r>
              <a:rPr lang="en-US" sz="2000" b="1" i="0" u="sng" dirty="0">
                <a:solidFill>
                  <a:srgbClr val="FF0000"/>
                </a:solidFill>
                <a:effectLst/>
                <a:latin typeface="Times New Roman" pitchFamily="18" charset="0"/>
                <a:cs typeface="Times New Roman" pitchFamily="18" charset="0"/>
              </a:rPr>
              <a:t> </a:t>
            </a:r>
            <a:r>
              <a:rPr lang="en-US" sz="2000" b="0" i="0" dirty="0">
                <a:solidFill>
                  <a:srgbClr val="333333"/>
                </a:solidFill>
                <a:effectLst/>
                <a:latin typeface="Times New Roman" pitchFamily="18" charset="0"/>
                <a:cs typeface="Times New Roman" pitchFamily="18" charset="0"/>
              </a:rPr>
              <a:t>– </a:t>
            </a:r>
            <a:r>
              <a:rPr lang="en-US" sz="2000" b="0" i="0" dirty="0">
                <a:effectLst/>
                <a:latin typeface="Times New Roman" pitchFamily="18" charset="0"/>
                <a:cs typeface="Times New Roman" pitchFamily="18" charset="0"/>
              </a:rPr>
              <a:t>Realizes coordination of commercial activities. Conducts negotiations with customers. Markets intelligence functions targeting new customer group identifying business opportunities and introduction of new technologies. Is responsible on and controls the selling activities in the frame of the regional strategy. Frequently travels to customers. Must have the following qualifications: Engineering degree in some sphere, 3-5 year experience in the chosen field.</a:t>
            </a:r>
          </a:p>
          <a:p>
            <a:pPr algn="just"/>
            <a:r>
              <a:rPr lang="en-US" sz="2000" b="1" i="1" u="sng" dirty="0">
                <a:solidFill>
                  <a:srgbClr val="FF0000"/>
                </a:solidFill>
                <a:effectLst/>
                <a:latin typeface="Times New Roman" pitchFamily="18" charset="0"/>
                <a:cs typeface="Times New Roman" pitchFamily="18" charset="0"/>
              </a:rPr>
              <a:t>Financial Controller</a:t>
            </a:r>
            <a:r>
              <a:rPr lang="en-US" sz="2000" b="1" i="0" u="sng" dirty="0">
                <a:solidFill>
                  <a:srgbClr val="FF0000"/>
                </a:solidFill>
                <a:effectLst/>
                <a:latin typeface="Times New Roman" pitchFamily="18" charset="0"/>
                <a:cs typeface="Times New Roman" pitchFamily="18" charset="0"/>
              </a:rPr>
              <a:t> </a:t>
            </a:r>
            <a:r>
              <a:rPr lang="en-US" sz="2000" b="0" i="0" dirty="0">
                <a:solidFill>
                  <a:srgbClr val="333333"/>
                </a:solidFill>
                <a:effectLst/>
                <a:latin typeface="Times New Roman" pitchFamily="18" charset="0"/>
                <a:cs typeface="Times New Roman" pitchFamily="18" charset="0"/>
              </a:rPr>
              <a:t>– </a:t>
            </a:r>
            <a:r>
              <a:rPr lang="en-US" sz="2000" b="0" i="0" dirty="0">
                <a:effectLst/>
                <a:latin typeface="Times New Roman" pitchFamily="18" charset="0"/>
                <a:cs typeface="Times New Roman" pitchFamily="18" charset="0"/>
              </a:rPr>
              <a:t>Develops accounting policies and procedures. Inputs and oversees confidential and complex transactions. Implements auditing techniques that ensure accuracy of financial results. Analyzes data and provides recommendations to senior management for improvement. Prepares consolidated results. Provides financial analysis. Improves internal controls. Must have University education, be well-organized, accurate, detail-oriented personality.</a:t>
            </a:r>
          </a:p>
          <a:p>
            <a:pPr algn="just"/>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xmlns="" val="22670681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CBBA159-049A-E952-A34C-23062AA4F7AA}"/>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xmlns="" id="{7437D7FD-E542-67C6-F32B-043EB7DB6742}"/>
              </a:ext>
            </a:extLst>
          </p:cNvPr>
          <p:cNvSpPr>
            <a:spLocks noGrp="1"/>
          </p:cNvSpPr>
          <p:nvPr>
            <p:ph idx="1"/>
          </p:nvPr>
        </p:nvSpPr>
        <p:spPr/>
        <p:txBody>
          <a:bodyPr/>
          <a:lstStyle/>
          <a:p>
            <a:endParaRPr lang="ru-RU"/>
          </a:p>
        </p:txBody>
      </p:sp>
    </p:spTree>
    <p:extLst>
      <p:ext uri="{BB962C8B-B14F-4D97-AF65-F5344CB8AC3E}">
        <p14:creationId xmlns:p14="http://schemas.microsoft.com/office/powerpoint/2010/main" xmlns="" val="2113708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96F491E-613B-5B34-CD95-0CDE6BCB6DED}"/>
              </a:ext>
            </a:extLst>
          </p:cNvPr>
          <p:cNvSpPr>
            <a:spLocks noGrp="1"/>
          </p:cNvSpPr>
          <p:nvPr>
            <p:ph type="title"/>
          </p:nvPr>
        </p:nvSpPr>
        <p:spPr>
          <a:xfrm>
            <a:off x="492362" y="677863"/>
            <a:ext cx="10134380" cy="1325562"/>
          </a:xfrm>
        </p:spPr>
        <p:txBody>
          <a:bodyPr>
            <a:normAutofit fontScale="90000"/>
          </a:bodyPr>
          <a:lstStyle/>
          <a:p>
            <a:pPr algn="ctr"/>
            <a:r>
              <a:rPr lang="en-US" b="1" i="0" dirty="0">
                <a:solidFill>
                  <a:srgbClr val="FF0000"/>
                </a:solidFill>
                <a:effectLst/>
                <a:latin typeface="Times New Roman" pitchFamily="18" charset="0"/>
                <a:cs typeface="Times New Roman" pitchFamily="18" charset="0"/>
              </a:rPr>
              <a:t>The Managing Director</a:t>
            </a:r>
            <a:br>
              <a:rPr lang="en-US" b="1" i="0" dirty="0">
                <a:solidFill>
                  <a:srgbClr val="FF0000"/>
                </a:solidFill>
                <a:effectLst/>
                <a:latin typeface="Times New Roman" pitchFamily="18" charset="0"/>
                <a:cs typeface="Times New Roman" pitchFamily="18" charset="0"/>
              </a:rPr>
            </a:br>
            <a:r>
              <a:rPr lang="en-US" b="1" i="0" dirty="0">
                <a:solidFill>
                  <a:srgbClr val="FF0000"/>
                </a:solidFill>
                <a:effectLst/>
                <a:latin typeface="Times New Roman" pitchFamily="18" charset="0"/>
                <a:cs typeface="Times New Roman" pitchFamily="18" charset="0"/>
              </a:rPr>
              <a:t>The Chief Executive </a:t>
            </a:r>
            <a:br>
              <a:rPr lang="en-US" b="1" i="0" dirty="0">
                <a:solidFill>
                  <a:srgbClr val="FF0000"/>
                </a:solidFill>
                <a:effectLst/>
                <a:latin typeface="Times New Roman" pitchFamily="18" charset="0"/>
                <a:cs typeface="Times New Roman" pitchFamily="18" charset="0"/>
              </a:rPr>
            </a:br>
            <a:r>
              <a:rPr lang="en-US" b="1" i="0" dirty="0">
                <a:solidFill>
                  <a:srgbClr val="FF0000"/>
                </a:solidFill>
                <a:effectLst/>
                <a:latin typeface="Times New Roman" pitchFamily="18" charset="0"/>
                <a:cs typeface="Times New Roman" pitchFamily="18" charset="0"/>
              </a:rPr>
              <a:t>President</a:t>
            </a:r>
            <a:endParaRPr lang="ru-RU" b="1" dirty="0">
              <a:solidFill>
                <a:srgbClr val="FF0000"/>
              </a:solidFill>
              <a:latin typeface="Times New Roman" pitchFamily="18" charset="0"/>
              <a:cs typeface="Times New Roman" pitchFamily="18" charset="0"/>
            </a:endParaRPr>
          </a:p>
        </p:txBody>
      </p:sp>
      <p:sp>
        <p:nvSpPr>
          <p:cNvPr id="3" name="Объект 2">
            <a:extLst>
              <a:ext uri="{FF2B5EF4-FFF2-40B4-BE49-F238E27FC236}">
                <a16:creationId xmlns:a16="http://schemas.microsoft.com/office/drawing/2014/main" xmlns="" id="{00B42633-9408-460D-E1F0-31B23FAFF230}"/>
              </a:ext>
            </a:extLst>
          </p:cNvPr>
          <p:cNvSpPr>
            <a:spLocks noGrp="1"/>
          </p:cNvSpPr>
          <p:nvPr>
            <p:ph idx="1"/>
          </p:nvPr>
        </p:nvSpPr>
        <p:spPr>
          <a:xfrm>
            <a:off x="1139324" y="2003425"/>
            <a:ext cx="8595360" cy="4351337"/>
          </a:xfrm>
        </p:spPr>
        <p:txBody>
          <a:bodyPr>
            <a:normAutofit/>
          </a:bodyPr>
          <a:lstStyle/>
          <a:p>
            <a:pPr marL="0" indent="0" algn="ctr">
              <a:buNone/>
            </a:pPr>
            <a:r>
              <a:rPr lang="en-US" sz="3200" b="0" i="0" dirty="0">
                <a:solidFill>
                  <a:srgbClr val="333333"/>
                </a:solidFill>
                <a:effectLst/>
                <a:latin typeface="Times New Roman" pitchFamily="18" charset="0"/>
                <a:cs typeface="Times New Roman" pitchFamily="18" charset="0"/>
              </a:rPr>
              <a:t> - is the head of the company. </a:t>
            </a:r>
          </a:p>
          <a:p>
            <a:pPr marL="0" indent="0" algn="ctr">
              <a:buNone/>
            </a:pPr>
            <a:endParaRPr lang="en-US" sz="3200" b="0" i="0" dirty="0">
              <a:solidFill>
                <a:srgbClr val="333333"/>
              </a:solidFill>
              <a:effectLst/>
              <a:latin typeface="Times New Roman" pitchFamily="18" charset="0"/>
              <a:cs typeface="Times New Roman" pitchFamily="18" charset="0"/>
            </a:endParaRPr>
          </a:p>
          <a:p>
            <a:pPr marL="0" indent="0" algn="ctr">
              <a:buNone/>
            </a:pPr>
            <a:r>
              <a:rPr lang="en-US" sz="3200" b="0" i="0" dirty="0">
                <a:solidFill>
                  <a:srgbClr val="333333"/>
                </a:solidFill>
                <a:effectLst/>
                <a:latin typeface="Times New Roman" pitchFamily="18" charset="0"/>
                <a:cs typeface="Times New Roman" pitchFamily="18" charset="0"/>
              </a:rPr>
              <a:t>The company is usually run by a </a:t>
            </a:r>
            <a:r>
              <a:rPr lang="en-US" sz="3200" b="1" i="0" u="sng" dirty="0">
                <a:solidFill>
                  <a:srgbClr val="333333"/>
                </a:solidFill>
                <a:effectLst/>
                <a:latin typeface="Times New Roman" pitchFamily="18" charset="0"/>
                <a:cs typeface="Times New Roman" pitchFamily="18" charset="0"/>
              </a:rPr>
              <a:t>Board of Directors</a:t>
            </a:r>
            <a:r>
              <a:rPr lang="en-US" sz="3200" b="0" i="0" dirty="0">
                <a:solidFill>
                  <a:srgbClr val="333333"/>
                </a:solidFill>
                <a:effectLst/>
                <a:latin typeface="Times New Roman" pitchFamily="18" charset="0"/>
                <a:cs typeface="Times New Roman" pitchFamily="18" charset="0"/>
              </a:rPr>
              <a:t> – each Director is in charge of a department. </a:t>
            </a:r>
          </a:p>
          <a:p>
            <a:pPr marL="0" indent="0" algn="ctr">
              <a:buNone/>
            </a:pPr>
            <a:r>
              <a:rPr lang="en-US" sz="3200" b="1" i="0" u="sng" dirty="0">
                <a:solidFill>
                  <a:srgbClr val="333333"/>
                </a:solidFill>
                <a:effectLst/>
                <a:latin typeface="Times New Roman" pitchFamily="18" charset="0"/>
                <a:cs typeface="Times New Roman" pitchFamily="18" charset="0"/>
              </a:rPr>
              <a:t>The Chairman </a:t>
            </a:r>
            <a:r>
              <a:rPr lang="en-US" sz="3200" b="0" i="0" dirty="0">
                <a:solidFill>
                  <a:srgbClr val="333333"/>
                </a:solidFill>
                <a:effectLst/>
                <a:latin typeface="Times New Roman" pitchFamily="18" charset="0"/>
                <a:cs typeface="Times New Roman" pitchFamily="18" charset="0"/>
              </a:rPr>
              <a:t>of the Boards is in overall control and may not be the head of any one department.</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xmlns="" val="15637355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57B1402-07B0-5FAE-63C3-B69C4F01CDFD}"/>
              </a:ext>
            </a:extLst>
          </p:cNvPr>
          <p:cNvSpPr>
            <a:spLocks noGrp="1"/>
          </p:cNvSpPr>
          <p:nvPr>
            <p:ph type="title"/>
          </p:nvPr>
        </p:nvSpPr>
        <p:spPr>
          <a:xfrm>
            <a:off x="1228628" y="608212"/>
            <a:ext cx="10963372" cy="1018095"/>
          </a:xfrm>
        </p:spPr>
        <p:txBody>
          <a:bodyPr>
            <a:normAutofit/>
          </a:bodyPr>
          <a:lstStyle/>
          <a:p>
            <a:r>
              <a:rPr lang="en-US" sz="5400" b="1" i="0" dirty="0">
                <a:solidFill>
                  <a:srgbClr val="FF0000"/>
                </a:solidFill>
                <a:effectLst/>
                <a:latin typeface="Times New Roman" pitchFamily="18" charset="0"/>
                <a:cs typeface="Times New Roman" pitchFamily="18" charset="0"/>
              </a:rPr>
              <a:t>Vice-President/ </a:t>
            </a:r>
            <a:r>
              <a:rPr lang="en-US" sz="4800" b="1" i="0" dirty="0">
                <a:solidFill>
                  <a:srgbClr val="FF0000"/>
                </a:solidFill>
                <a:effectLst/>
                <a:latin typeface="Times New Roman" pitchFamily="18" charset="0"/>
                <a:cs typeface="Times New Roman" pitchFamily="18" charset="0"/>
              </a:rPr>
              <a:t>Vice-Chairman</a:t>
            </a:r>
            <a:endParaRPr lang="ru-RU" sz="5400" b="1" dirty="0">
              <a:solidFill>
                <a:srgbClr val="FF0000"/>
              </a:solidFill>
              <a:latin typeface="Times New Roman" pitchFamily="18" charset="0"/>
              <a:cs typeface="Times New Roman" pitchFamily="18" charset="0"/>
            </a:endParaRPr>
          </a:p>
        </p:txBody>
      </p:sp>
      <p:sp>
        <p:nvSpPr>
          <p:cNvPr id="3" name="Объект 2">
            <a:extLst>
              <a:ext uri="{FF2B5EF4-FFF2-40B4-BE49-F238E27FC236}">
                <a16:creationId xmlns:a16="http://schemas.microsoft.com/office/drawing/2014/main" xmlns="" id="{78F82565-9D2E-CC29-7CD5-576FEBC97A75}"/>
              </a:ext>
            </a:extLst>
          </p:cNvPr>
          <p:cNvSpPr>
            <a:spLocks noGrp="1"/>
          </p:cNvSpPr>
          <p:nvPr>
            <p:ph idx="1"/>
          </p:nvPr>
        </p:nvSpPr>
        <p:spPr/>
        <p:txBody>
          <a:bodyPr>
            <a:normAutofit/>
          </a:bodyPr>
          <a:lstStyle/>
          <a:p>
            <a:pPr marL="0" indent="0" algn="ctr">
              <a:buNone/>
            </a:pPr>
            <a:r>
              <a:rPr lang="en-US" sz="4400" dirty="0">
                <a:latin typeface="Times New Roman" pitchFamily="18" charset="0"/>
                <a:cs typeface="Times New Roman" pitchFamily="18" charset="0"/>
              </a:rPr>
              <a:t>- </a:t>
            </a:r>
            <a:r>
              <a:rPr lang="en-US" sz="4400" b="0" i="0" dirty="0">
                <a:effectLst/>
                <a:latin typeface="Times New Roman" pitchFamily="18" charset="0"/>
                <a:cs typeface="Times New Roman" pitchFamily="18" charset="0"/>
              </a:rPr>
              <a:t>is at the head of the company if the President or the Chairman is absent or ill</a:t>
            </a:r>
            <a:endParaRPr lang="ru-RU" sz="4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68698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CFE574E-B43B-41F8-7FE9-84CADF2C2E1E}"/>
              </a:ext>
            </a:extLst>
          </p:cNvPr>
          <p:cNvSpPr>
            <a:spLocks noGrp="1"/>
          </p:cNvSpPr>
          <p:nvPr>
            <p:ph type="title"/>
          </p:nvPr>
        </p:nvSpPr>
        <p:spPr>
          <a:xfrm>
            <a:off x="837667" y="677863"/>
            <a:ext cx="9692640" cy="776922"/>
          </a:xfrm>
        </p:spPr>
        <p:txBody>
          <a:bodyPr/>
          <a:lstStyle/>
          <a:p>
            <a:pPr algn="ctr"/>
            <a:r>
              <a:rPr lang="en-US" b="1" dirty="0">
                <a:solidFill>
                  <a:srgbClr val="FF0000"/>
                </a:solidFill>
              </a:rPr>
              <a:t>Departments</a:t>
            </a:r>
            <a:endParaRPr lang="ru-RU" b="1" dirty="0">
              <a:solidFill>
                <a:srgbClr val="FF0000"/>
              </a:solidFill>
            </a:endParaRPr>
          </a:p>
        </p:txBody>
      </p:sp>
      <p:sp>
        <p:nvSpPr>
          <p:cNvPr id="3" name="Объект 2">
            <a:extLst>
              <a:ext uri="{FF2B5EF4-FFF2-40B4-BE49-F238E27FC236}">
                <a16:creationId xmlns:a16="http://schemas.microsoft.com/office/drawing/2014/main" xmlns="" id="{6ABDF9C6-28D4-F88D-DD2F-6A0C57F56EC9}"/>
              </a:ext>
            </a:extLst>
          </p:cNvPr>
          <p:cNvSpPr>
            <a:spLocks noGrp="1"/>
          </p:cNvSpPr>
          <p:nvPr>
            <p:ph idx="1"/>
          </p:nvPr>
        </p:nvSpPr>
        <p:spPr/>
        <p:txBody>
          <a:bodyPr>
            <a:normAutofit/>
          </a:bodyPr>
          <a:lstStyle/>
          <a:p>
            <a:r>
              <a:rPr lang="en-US" sz="2400" b="1" i="0" dirty="0">
                <a:solidFill>
                  <a:srgbClr val="333333"/>
                </a:solidFill>
                <a:effectLst/>
                <a:latin typeface="Merriweather" panose="00000500000000000000" pitchFamily="2" charset="-52"/>
              </a:rPr>
              <a:t>Finance</a:t>
            </a:r>
          </a:p>
          <a:p>
            <a:r>
              <a:rPr lang="en-US" sz="2400" b="1" i="0" dirty="0">
                <a:solidFill>
                  <a:srgbClr val="333333"/>
                </a:solidFill>
                <a:effectLst/>
                <a:latin typeface="Merriweather" panose="00000500000000000000" pitchFamily="2" charset="-52"/>
              </a:rPr>
              <a:t>Sales </a:t>
            </a:r>
          </a:p>
          <a:p>
            <a:r>
              <a:rPr lang="en-US" sz="2400" b="1" i="0" dirty="0">
                <a:solidFill>
                  <a:srgbClr val="333333"/>
                </a:solidFill>
                <a:effectLst/>
                <a:latin typeface="Merriweather" panose="00000500000000000000" pitchFamily="2" charset="-52"/>
              </a:rPr>
              <a:t>Marketing </a:t>
            </a:r>
          </a:p>
          <a:p>
            <a:r>
              <a:rPr lang="en-US" sz="2400" b="1" i="0" dirty="0">
                <a:solidFill>
                  <a:srgbClr val="333333"/>
                </a:solidFill>
                <a:effectLst/>
                <a:latin typeface="Merriweather" panose="00000500000000000000" pitchFamily="2" charset="-52"/>
              </a:rPr>
              <a:t>Production </a:t>
            </a:r>
          </a:p>
          <a:p>
            <a:r>
              <a:rPr lang="en-US" sz="2400" b="1" i="0" dirty="0">
                <a:solidFill>
                  <a:srgbClr val="333333"/>
                </a:solidFill>
                <a:effectLst/>
                <a:latin typeface="Merriweather" panose="00000500000000000000" pitchFamily="2" charset="-52"/>
              </a:rPr>
              <a:t>Research and Development </a:t>
            </a:r>
          </a:p>
          <a:p>
            <a:r>
              <a:rPr lang="en-US" sz="2400" b="1" i="0" dirty="0">
                <a:solidFill>
                  <a:srgbClr val="333333"/>
                </a:solidFill>
                <a:effectLst/>
                <a:latin typeface="Merriweather" panose="00000500000000000000" pitchFamily="2" charset="-52"/>
              </a:rPr>
              <a:t>Personnel </a:t>
            </a:r>
          </a:p>
          <a:p>
            <a:r>
              <a:rPr lang="en-US" sz="2400" b="1" i="0" dirty="0">
                <a:solidFill>
                  <a:srgbClr val="333333"/>
                </a:solidFill>
                <a:effectLst/>
                <a:latin typeface="Merriweather" panose="00000500000000000000" pitchFamily="2" charset="-52"/>
              </a:rPr>
              <a:t>Tax </a:t>
            </a:r>
          </a:p>
          <a:p>
            <a:r>
              <a:rPr lang="en-US" sz="2400" b="1" i="0" dirty="0">
                <a:solidFill>
                  <a:srgbClr val="333333"/>
                </a:solidFill>
                <a:effectLst/>
                <a:latin typeface="Merriweather" panose="00000500000000000000" pitchFamily="2" charset="-52"/>
              </a:rPr>
              <a:t>Logistics</a:t>
            </a:r>
            <a:endParaRPr lang="ru-RU" sz="2400" b="1" dirty="0"/>
          </a:p>
        </p:txBody>
      </p:sp>
    </p:spTree>
    <p:extLst>
      <p:ext uri="{BB962C8B-B14F-4D97-AF65-F5344CB8AC3E}">
        <p14:creationId xmlns:p14="http://schemas.microsoft.com/office/powerpoint/2010/main" xmlns="" val="1610240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348C1F5F-ADB3-37BD-E40E-F82D0F687E17}"/>
              </a:ext>
            </a:extLst>
          </p:cNvPr>
          <p:cNvSpPr>
            <a:spLocks noGrp="1"/>
          </p:cNvSpPr>
          <p:nvPr>
            <p:ph idx="1"/>
          </p:nvPr>
        </p:nvSpPr>
        <p:spPr>
          <a:xfrm>
            <a:off x="988495" y="1140643"/>
            <a:ext cx="8595360" cy="4351337"/>
          </a:xfrm>
        </p:spPr>
        <p:txBody>
          <a:bodyPr>
            <a:normAutofit/>
          </a:bodyPr>
          <a:lstStyle/>
          <a:p>
            <a:r>
              <a:rPr lang="en-US" sz="3600" b="0" i="0" u="sng" dirty="0">
                <a:solidFill>
                  <a:srgbClr val="FF0000"/>
                </a:solidFill>
                <a:effectLst/>
                <a:latin typeface="Merriweather" panose="00000500000000000000" pitchFamily="2" charset="-52"/>
              </a:rPr>
              <a:t>Manager</a:t>
            </a:r>
            <a:r>
              <a:rPr lang="en-US" sz="3600" b="0" i="0" dirty="0">
                <a:solidFill>
                  <a:srgbClr val="333333"/>
                </a:solidFill>
                <a:effectLst/>
                <a:latin typeface="Merriweather" panose="00000500000000000000" pitchFamily="2" charset="-52"/>
              </a:rPr>
              <a:t>, who is in charge of its day-to-day running, and who reports to the Director. </a:t>
            </a:r>
          </a:p>
          <a:p>
            <a:endParaRPr lang="en-US" sz="3600" b="0" i="0" dirty="0">
              <a:solidFill>
                <a:srgbClr val="333333"/>
              </a:solidFill>
              <a:effectLst/>
              <a:latin typeface="Merriweather" panose="00000500000000000000" pitchFamily="2" charset="-52"/>
            </a:endParaRPr>
          </a:p>
          <a:p>
            <a:r>
              <a:rPr lang="en-US" sz="3600" b="0" i="0" u="sng" dirty="0">
                <a:solidFill>
                  <a:srgbClr val="FF0000"/>
                </a:solidFill>
                <a:effectLst/>
                <a:latin typeface="Merriweather" panose="00000500000000000000" pitchFamily="2" charset="-52"/>
              </a:rPr>
              <a:t>The Director </a:t>
            </a:r>
            <a:r>
              <a:rPr lang="en-US" sz="3600" b="0" i="0" dirty="0">
                <a:solidFill>
                  <a:srgbClr val="333333"/>
                </a:solidFill>
                <a:effectLst/>
                <a:latin typeface="Merriweather" panose="00000500000000000000" pitchFamily="2" charset="-52"/>
              </a:rPr>
              <a:t>is responsible for strategic planning and for making decisions.</a:t>
            </a:r>
            <a:endParaRPr lang="ru-RU" sz="3600" dirty="0"/>
          </a:p>
        </p:txBody>
      </p:sp>
    </p:spTree>
    <p:extLst>
      <p:ext uri="{BB962C8B-B14F-4D97-AF65-F5344CB8AC3E}">
        <p14:creationId xmlns:p14="http://schemas.microsoft.com/office/powerpoint/2010/main" xmlns="" val="11116570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41DDED4-D67B-6C0D-52D7-BD50A8FF730F}"/>
              </a:ext>
            </a:extLst>
          </p:cNvPr>
          <p:cNvSpPr>
            <a:spLocks noGrp="1"/>
          </p:cNvSpPr>
          <p:nvPr>
            <p:ph type="title"/>
          </p:nvPr>
        </p:nvSpPr>
        <p:spPr>
          <a:xfrm>
            <a:off x="790532" y="384613"/>
            <a:ext cx="9692640" cy="1325562"/>
          </a:xfrm>
        </p:spPr>
        <p:txBody>
          <a:bodyPr/>
          <a:lstStyle/>
          <a:p>
            <a:pPr algn="ctr"/>
            <a:r>
              <a:rPr lang="en-US" b="1">
                <a:solidFill>
                  <a:srgbClr val="FF0000"/>
                </a:solidFill>
              </a:rPr>
              <a:t>Managers</a:t>
            </a:r>
            <a:endParaRPr lang="ru-RU" b="1" dirty="0">
              <a:solidFill>
                <a:srgbClr val="FF0000"/>
              </a:solidFill>
            </a:endParaRPr>
          </a:p>
        </p:txBody>
      </p:sp>
      <p:sp>
        <p:nvSpPr>
          <p:cNvPr id="3" name="Объект 2">
            <a:extLst>
              <a:ext uri="{FF2B5EF4-FFF2-40B4-BE49-F238E27FC236}">
                <a16:creationId xmlns:a16="http://schemas.microsoft.com/office/drawing/2014/main" xmlns="" id="{49463397-BCE2-23BD-FBAE-92C003B57DD0}"/>
              </a:ext>
            </a:extLst>
          </p:cNvPr>
          <p:cNvSpPr>
            <a:spLocks noGrp="1"/>
          </p:cNvSpPr>
          <p:nvPr>
            <p:ph idx="1"/>
          </p:nvPr>
        </p:nvSpPr>
        <p:spPr>
          <a:xfrm>
            <a:off x="790532" y="1875934"/>
            <a:ext cx="9404745" cy="4351337"/>
          </a:xfrm>
        </p:spPr>
        <p:txBody>
          <a:bodyPr>
            <a:normAutofit/>
          </a:bodyPr>
          <a:lstStyle/>
          <a:p>
            <a:pPr algn="just"/>
            <a:r>
              <a:rPr lang="en-US" b="1" i="1" u="sng" dirty="0">
                <a:solidFill>
                  <a:srgbClr val="FF0000"/>
                </a:solidFill>
                <a:effectLst/>
                <a:latin typeface="Times New Roman" pitchFamily="18" charset="0"/>
                <a:cs typeface="Times New Roman" pitchFamily="18" charset="0"/>
              </a:rPr>
              <a:t>General Manager</a:t>
            </a:r>
            <a:r>
              <a:rPr lang="en-US" b="1" i="0" u="sng" dirty="0">
                <a:solidFill>
                  <a:srgbClr val="FF0000"/>
                </a:solidFill>
                <a:effectLst/>
                <a:latin typeface="Times New Roman" pitchFamily="18" charset="0"/>
                <a:cs typeface="Times New Roman" pitchFamily="18" charset="0"/>
              </a:rPr>
              <a:t> </a:t>
            </a:r>
            <a:r>
              <a:rPr lang="en-US" b="0" i="0" dirty="0">
                <a:solidFill>
                  <a:srgbClr val="333333"/>
                </a:solidFill>
                <a:effectLst/>
                <a:latin typeface="Times New Roman" pitchFamily="18" charset="0"/>
                <a:cs typeface="Times New Roman" pitchFamily="18" charset="0"/>
              </a:rPr>
              <a:t>– </a:t>
            </a:r>
            <a:r>
              <a:rPr lang="en-US" b="0" i="0" dirty="0">
                <a:effectLst/>
                <a:latin typeface="Times New Roman" pitchFamily="18" charset="0"/>
                <a:cs typeface="Times New Roman" pitchFamily="18" charset="0"/>
              </a:rPr>
              <a:t>Supervises and leads the company’s employees. Maintains relations with customers, executes sales contracts and provides problem analysis and resolutions. Represents the company at fairs and distributors’ conferences. In some companies maintains a local warehouse. Provides quality audits. Self-motivated, decision maker</a:t>
            </a:r>
            <a:r>
              <a:rPr lang="en-US" b="0" i="0" dirty="0">
                <a:solidFill>
                  <a:srgbClr val="333333"/>
                </a:solidFill>
                <a:effectLst/>
                <a:latin typeface="Times New Roman" pitchFamily="18" charset="0"/>
                <a:cs typeface="Times New Roman" pitchFamily="18" charset="0"/>
              </a:rPr>
              <a:t>.</a:t>
            </a:r>
          </a:p>
          <a:p>
            <a:pPr algn="just"/>
            <a:endParaRPr lang="en-US" b="0" i="0" dirty="0">
              <a:solidFill>
                <a:srgbClr val="333333"/>
              </a:solidFill>
              <a:effectLst/>
              <a:latin typeface="Times New Roman" pitchFamily="18" charset="0"/>
              <a:cs typeface="Times New Roman" pitchFamily="18" charset="0"/>
            </a:endParaRPr>
          </a:p>
          <a:p>
            <a:pPr algn="just"/>
            <a:r>
              <a:rPr lang="en-US" b="1" i="1" u="sng" dirty="0">
                <a:solidFill>
                  <a:srgbClr val="FF0000"/>
                </a:solidFill>
                <a:effectLst/>
                <a:latin typeface="Times New Roman" pitchFamily="18" charset="0"/>
                <a:cs typeface="Times New Roman" pitchFamily="18" charset="0"/>
              </a:rPr>
              <a:t>Sales Manager</a:t>
            </a:r>
            <a:r>
              <a:rPr lang="en-US" b="1" i="0" u="sng" dirty="0">
                <a:solidFill>
                  <a:srgbClr val="FF0000"/>
                </a:solidFill>
                <a:effectLst/>
                <a:latin typeface="Times New Roman" pitchFamily="18" charset="0"/>
                <a:cs typeface="Times New Roman" pitchFamily="18" charset="0"/>
              </a:rPr>
              <a:t> </a:t>
            </a:r>
            <a:r>
              <a:rPr lang="en-US" b="0" i="0" dirty="0">
                <a:solidFill>
                  <a:srgbClr val="333333"/>
                </a:solidFill>
                <a:effectLst/>
                <a:latin typeface="Times New Roman" pitchFamily="18" charset="0"/>
                <a:cs typeface="Times New Roman" pitchFamily="18" charset="0"/>
              </a:rPr>
              <a:t>– </a:t>
            </a:r>
            <a:r>
              <a:rPr lang="en-US" b="0" i="0" dirty="0">
                <a:effectLst/>
                <a:latin typeface="Times New Roman" pitchFamily="18" charset="0"/>
                <a:cs typeface="Times New Roman" pitchFamily="18" charset="0"/>
              </a:rPr>
              <a:t>Manages the sales staff of a company, supervises sales activity including a staff of sales representatives, plans and achieves target sales revenues and maintains a positive relationship between the company and its clients. Must have extensive sales experience, often as many as 5 years in the position of sales representative before moving up to the position of sales manager. Excellent communication and management skills are required. The person must be a proven problem solver and possess management skills necessary to develop a sales team.</a:t>
            </a: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4225148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B724DD22-3615-1B64-8ABD-33AC77907FCD}"/>
              </a:ext>
            </a:extLst>
          </p:cNvPr>
          <p:cNvSpPr>
            <a:spLocks noGrp="1"/>
          </p:cNvSpPr>
          <p:nvPr>
            <p:ph idx="1"/>
          </p:nvPr>
        </p:nvSpPr>
        <p:spPr>
          <a:xfrm>
            <a:off x="713708" y="1791092"/>
            <a:ext cx="9357611" cy="4351337"/>
          </a:xfrm>
        </p:spPr>
        <p:txBody>
          <a:bodyPr/>
          <a:lstStyle/>
          <a:p>
            <a:pPr algn="just"/>
            <a:r>
              <a:rPr lang="en-US" b="1" i="1" u="sng" dirty="0">
                <a:solidFill>
                  <a:srgbClr val="FF0000"/>
                </a:solidFill>
                <a:effectLst/>
                <a:latin typeface="Merriweather" panose="00000500000000000000" pitchFamily="2" charset="-52"/>
              </a:rPr>
              <a:t>Finance and Administration Manager</a:t>
            </a:r>
            <a:r>
              <a:rPr lang="en-US" b="1" i="0" u="sng" dirty="0">
                <a:solidFill>
                  <a:srgbClr val="FF0000"/>
                </a:solidFill>
                <a:effectLst/>
                <a:latin typeface="Merriweather" panose="00000500000000000000" pitchFamily="2" charset="-52"/>
              </a:rPr>
              <a:t> </a:t>
            </a:r>
            <a:r>
              <a:rPr lang="en-US" b="0" i="0" dirty="0">
                <a:solidFill>
                  <a:srgbClr val="333333"/>
                </a:solidFill>
                <a:effectLst/>
                <a:latin typeface="Merriweather" panose="00000500000000000000" pitchFamily="2" charset="-52"/>
              </a:rPr>
              <a:t>– </a:t>
            </a:r>
            <a:r>
              <a:rPr lang="en-US" b="0" i="0" dirty="0">
                <a:effectLst/>
                <a:latin typeface="Times New Roman" pitchFamily="18" charset="0"/>
                <a:cs typeface="Times New Roman" pitchFamily="18" charset="0"/>
              </a:rPr>
              <a:t>Must have strong accounting experience including maintenance of Internal Controls, costing, budgeting, forecasting and the development of Management Information Systems. Must possess proven general management skills, including development of Logistics and Administration Systems to support a rapidly growing business.</a:t>
            </a:r>
          </a:p>
          <a:p>
            <a:pPr algn="just"/>
            <a:endParaRPr lang="en-US" b="0" i="0" dirty="0">
              <a:solidFill>
                <a:srgbClr val="333333"/>
              </a:solidFill>
              <a:effectLst/>
              <a:latin typeface="Merriweather" panose="00000500000000000000" pitchFamily="2" charset="-52"/>
            </a:endParaRPr>
          </a:p>
          <a:p>
            <a:pPr algn="just"/>
            <a:r>
              <a:rPr lang="en-US" b="1" i="1" u="sng" dirty="0">
                <a:solidFill>
                  <a:srgbClr val="FF0000"/>
                </a:solidFill>
                <a:effectLst/>
                <a:latin typeface="Merriweather" panose="00000500000000000000" pitchFamily="2" charset="-52"/>
              </a:rPr>
              <a:t>Marketing Manager</a:t>
            </a:r>
            <a:r>
              <a:rPr lang="en-US" b="1" i="0" u="sng" dirty="0">
                <a:solidFill>
                  <a:srgbClr val="FF0000"/>
                </a:solidFill>
                <a:effectLst/>
                <a:latin typeface="Merriweather" panose="00000500000000000000" pitchFamily="2" charset="-52"/>
              </a:rPr>
              <a:t> </a:t>
            </a:r>
            <a:r>
              <a:rPr lang="en-US" b="0" i="0" dirty="0">
                <a:solidFill>
                  <a:srgbClr val="333333"/>
                </a:solidFill>
                <a:effectLst/>
                <a:latin typeface="Merriweather" panose="00000500000000000000" pitchFamily="2" charset="-52"/>
              </a:rPr>
              <a:t>– </a:t>
            </a:r>
            <a:r>
              <a:rPr lang="en-US" b="0" i="0" dirty="0">
                <a:effectLst/>
                <a:latin typeface="Times New Roman" pitchFamily="18" charset="0"/>
                <a:cs typeface="Times New Roman" pitchFamily="18" charset="0"/>
              </a:rPr>
              <a:t>Manages marketing department. Plans, directs and executes all marketing and related activities. Initiates and/or implements advertising strategy and promotional programs. Oversees creative effort and media plans. Must have 3 year commercial experience, strong interpersonal skills, ability to manage a team and lead personnel, excellent communication skills, computer literacy.</a:t>
            </a:r>
          </a:p>
          <a:p>
            <a:pPr algn="just"/>
            <a:r>
              <a:rPr lang="en-US" dirty="0"/>
              <a:t/>
            </a:r>
            <a:br>
              <a:rPr lang="en-US" dirty="0"/>
            </a:br>
            <a:endParaRPr lang="ru-RU" dirty="0"/>
          </a:p>
        </p:txBody>
      </p:sp>
      <p:sp>
        <p:nvSpPr>
          <p:cNvPr id="4" name="Заголовок 1">
            <a:extLst>
              <a:ext uri="{FF2B5EF4-FFF2-40B4-BE49-F238E27FC236}">
                <a16:creationId xmlns:a16="http://schemas.microsoft.com/office/drawing/2014/main" xmlns="" id="{E48A70C3-3E69-2017-5EFD-BB396475080C}"/>
              </a:ext>
            </a:extLst>
          </p:cNvPr>
          <p:cNvSpPr>
            <a:spLocks noGrp="1"/>
          </p:cNvSpPr>
          <p:nvPr>
            <p:ph type="title"/>
          </p:nvPr>
        </p:nvSpPr>
        <p:spPr>
          <a:xfrm>
            <a:off x="713708" y="308565"/>
            <a:ext cx="9691687" cy="1325563"/>
          </a:xfrm>
        </p:spPr>
        <p:txBody>
          <a:bodyPr/>
          <a:lstStyle/>
          <a:p>
            <a:pPr algn="ctr"/>
            <a:r>
              <a:rPr lang="en-US" b="1" dirty="0">
                <a:solidFill>
                  <a:srgbClr val="FF0000"/>
                </a:solidFill>
              </a:rPr>
              <a:t>Managers</a:t>
            </a:r>
            <a:endParaRPr lang="ru-RU" b="1" dirty="0">
              <a:solidFill>
                <a:srgbClr val="FF0000"/>
              </a:solidFill>
            </a:endParaRPr>
          </a:p>
        </p:txBody>
      </p:sp>
    </p:spTree>
    <p:extLst>
      <p:ext uri="{BB962C8B-B14F-4D97-AF65-F5344CB8AC3E}">
        <p14:creationId xmlns:p14="http://schemas.microsoft.com/office/powerpoint/2010/main" xmlns="" val="1520592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xmlns="" id="{3D82C897-AAB3-3E1D-7DD5-8BB8821B9D48}"/>
              </a:ext>
            </a:extLst>
          </p:cNvPr>
          <p:cNvSpPr>
            <a:spLocks noGrp="1"/>
          </p:cNvSpPr>
          <p:nvPr>
            <p:ph type="title"/>
          </p:nvPr>
        </p:nvSpPr>
        <p:spPr>
          <a:xfrm>
            <a:off x="713708" y="402832"/>
            <a:ext cx="9691687" cy="1325563"/>
          </a:xfrm>
        </p:spPr>
        <p:txBody>
          <a:bodyPr/>
          <a:lstStyle/>
          <a:p>
            <a:pPr algn="ctr"/>
            <a:r>
              <a:rPr lang="en-US" b="1" dirty="0">
                <a:solidFill>
                  <a:srgbClr val="FF0000"/>
                </a:solidFill>
              </a:rPr>
              <a:t>Managers</a:t>
            </a:r>
            <a:endParaRPr lang="ru-RU" b="1" dirty="0">
              <a:solidFill>
                <a:srgbClr val="FF0000"/>
              </a:solidFill>
            </a:endParaRPr>
          </a:p>
        </p:txBody>
      </p:sp>
      <p:sp>
        <p:nvSpPr>
          <p:cNvPr id="7" name="Объект 6">
            <a:extLst>
              <a:ext uri="{FF2B5EF4-FFF2-40B4-BE49-F238E27FC236}">
                <a16:creationId xmlns:a16="http://schemas.microsoft.com/office/drawing/2014/main" xmlns="" id="{6EB96ACD-BFA5-8057-7518-0DA8B922B06C}"/>
              </a:ext>
            </a:extLst>
          </p:cNvPr>
          <p:cNvSpPr>
            <a:spLocks noGrp="1"/>
          </p:cNvSpPr>
          <p:nvPr>
            <p:ph idx="1"/>
          </p:nvPr>
        </p:nvSpPr>
        <p:spPr>
          <a:xfrm>
            <a:off x="499621" y="1828800"/>
            <a:ext cx="9691687" cy="4351337"/>
          </a:xfrm>
        </p:spPr>
        <p:txBody>
          <a:bodyPr>
            <a:normAutofit/>
          </a:bodyPr>
          <a:lstStyle/>
          <a:p>
            <a:pPr algn="just"/>
            <a:r>
              <a:rPr lang="en-US" b="1" i="1" u="sng" dirty="0">
                <a:solidFill>
                  <a:srgbClr val="FF0000"/>
                </a:solidFill>
                <a:effectLst/>
                <a:latin typeface="Times New Roman" pitchFamily="18" charset="0"/>
                <a:cs typeface="Times New Roman" pitchFamily="18" charset="0"/>
              </a:rPr>
              <a:t>Customer Service Manager</a:t>
            </a:r>
            <a:r>
              <a:rPr lang="en-US" b="1" i="0" u="sng" dirty="0">
                <a:solidFill>
                  <a:srgbClr val="FF0000"/>
                </a:solidFill>
                <a:effectLst/>
                <a:latin typeface="Times New Roman" pitchFamily="18" charset="0"/>
                <a:cs typeface="Times New Roman" pitchFamily="18" charset="0"/>
              </a:rPr>
              <a:t> </a:t>
            </a:r>
            <a:r>
              <a:rPr lang="en-US" b="0" i="0" dirty="0">
                <a:solidFill>
                  <a:srgbClr val="333333"/>
                </a:solidFill>
                <a:effectLst/>
                <a:latin typeface="Times New Roman" pitchFamily="18" charset="0"/>
                <a:cs typeface="Times New Roman" pitchFamily="18" charset="0"/>
              </a:rPr>
              <a:t>– </a:t>
            </a:r>
            <a:r>
              <a:rPr lang="en-US" b="0" i="0" dirty="0">
                <a:effectLst/>
                <a:latin typeface="Times New Roman" pitchFamily="18" charset="0"/>
                <a:cs typeface="Times New Roman" pitchFamily="18" charset="0"/>
              </a:rPr>
              <a:t>Finds proper persons, organizes and supervises the job of Customer Service Clerks, Receptionist. Provides the solution for all existing conflict situations. Provides information and orders forms for distributors, directors. Prepares monthly reports regarding performance of distributors.</a:t>
            </a:r>
          </a:p>
          <a:p>
            <a:pPr algn="just"/>
            <a:r>
              <a:rPr lang="en-US" b="1" i="1" u="sng" dirty="0">
                <a:solidFill>
                  <a:srgbClr val="FF0000"/>
                </a:solidFill>
                <a:effectLst/>
                <a:latin typeface="Times New Roman" pitchFamily="18" charset="0"/>
                <a:cs typeface="Times New Roman" pitchFamily="18" charset="0"/>
              </a:rPr>
              <a:t>Product Development Manager</a:t>
            </a:r>
            <a:r>
              <a:rPr lang="en-US" b="1" i="0" u="sng" dirty="0">
                <a:solidFill>
                  <a:srgbClr val="FF0000"/>
                </a:solidFill>
                <a:effectLst/>
                <a:latin typeface="Times New Roman" pitchFamily="18" charset="0"/>
                <a:cs typeface="Times New Roman" pitchFamily="18" charset="0"/>
              </a:rPr>
              <a:t> </a:t>
            </a:r>
            <a:r>
              <a:rPr lang="en-US" b="0" i="0" dirty="0">
                <a:solidFill>
                  <a:srgbClr val="333333"/>
                </a:solidFill>
                <a:effectLst/>
                <a:latin typeface="Times New Roman" pitchFamily="18" charset="0"/>
                <a:cs typeface="Times New Roman" pitchFamily="18" charset="0"/>
              </a:rPr>
              <a:t>– </a:t>
            </a:r>
            <a:r>
              <a:rPr lang="en-US" b="0" i="0" dirty="0">
                <a:effectLst/>
                <a:latin typeface="Times New Roman" pitchFamily="18" charset="0"/>
                <a:cs typeface="Times New Roman" pitchFamily="18" charset="0"/>
              </a:rPr>
              <a:t>Develops branded products for the company. Prepares a brief of the project, a timeline with priorities and options for the successful competition of the project. Researches on potential facilities, provides competitor’s analysis. Realizes market research on product quality and packing. Negotiates with the producer.</a:t>
            </a:r>
          </a:p>
          <a:p>
            <a:pPr algn="just"/>
            <a:r>
              <a:rPr lang="en-US" b="1" i="1" u="sng" dirty="0">
                <a:solidFill>
                  <a:srgbClr val="FF0000"/>
                </a:solidFill>
                <a:effectLst/>
                <a:latin typeface="Times New Roman" pitchFamily="18" charset="0"/>
                <a:cs typeface="Times New Roman" pitchFamily="18" charset="0"/>
              </a:rPr>
              <a:t>Training Manager</a:t>
            </a:r>
            <a:r>
              <a:rPr lang="en-US" b="1" i="0" u="sng" dirty="0">
                <a:solidFill>
                  <a:srgbClr val="FF0000"/>
                </a:solidFill>
                <a:effectLst/>
                <a:latin typeface="Times New Roman" pitchFamily="18" charset="0"/>
                <a:cs typeface="Times New Roman" pitchFamily="18" charset="0"/>
              </a:rPr>
              <a:t> </a:t>
            </a:r>
            <a:r>
              <a:rPr lang="en-US" b="0" i="0" dirty="0">
                <a:solidFill>
                  <a:srgbClr val="333333"/>
                </a:solidFill>
                <a:effectLst/>
                <a:latin typeface="Times New Roman" pitchFamily="18" charset="0"/>
                <a:cs typeface="Times New Roman" pitchFamily="18" charset="0"/>
              </a:rPr>
              <a:t>– </a:t>
            </a:r>
            <a:r>
              <a:rPr lang="en-US" b="0" i="0" dirty="0">
                <a:effectLst/>
                <a:latin typeface="Times New Roman" pitchFamily="18" charset="0"/>
                <a:cs typeface="Times New Roman" pitchFamily="18" charset="0"/>
              </a:rPr>
              <a:t>Organizes and supervises trainers, develops and implements training courses for distributors, directors, staff, etc. Learns the existing training practice in other countries with the aim to extract, develop and implement the best ideas. Tests courses to satisfy all distributors’ and directors’ needs in training.</a:t>
            </a:r>
          </a:p>
          <a:p>
            <a:pPr algn="just"/>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1535976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8CB9A82-0C92-9D7C-22AB-6170DF06E077}"/>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xmlns="" id="{9F65F267-FF3D-31B8-0C1F-7D7FDF572508}"/>
              </a:ext>
            </a:extLst>
          </p:cNvPr>
          <p:cNvSpPr>
            <a:spLocks noGrp="1"/>
          </p:cNvSpPr>
          <p:nvPr>
            <p:ph idx="1"/>
          </p:nvPr>
        </p:nvSpPr>
        <p:spPr>
          <a:xfrm>
            <a:off x="1237488" y="1602557"/>
            <a:ext cx="8595360" cy="4351337"/>
          </a:xfrm>
        </p:spPr>
        <p:txBody>
          <a:bodyPr>
            <a:normAutofit/>
          </a:bodyPr>
          <a:lstStyle/>
          <a:p>
            <a:pPr algn="just"/>
            <a:r>
              <a:rPr lang="en-US" sz="2400" b="1" i="1" u="sng" dirty="0">
                <a:solidFill>
                  <a:srgbClr val="FF0000"/>
                </a:solidFill>
                <a:effectLst/>
                <a:latin typeface="Times New Roman" pitchFamily="18" charset="0"/>
                <a:cs typeface="Times New Roman" pitchFamily="18" charset="0"/>
              </a:rPr>
              <a:t>Forecast, Supply and Transport Supervisor</a:t>
            </a:r>
            <a:r>
              <a:rPr lang="en-US" sz="2400" b="1" i="0" u="sng" dirty="0">
                <a:solidFill>
                  <a:srgbClr val="FF0000"/>
                </a:solidFill>
                <a:effectLst/>
                <a:latin typeface="Times New Roman" pitchFamily="18" charset="0"/>
                <a:cs typeface="Times New Roman" pitchFamily="18" charset="0"/>
              </a:rPr>
              <a:t> </a:t>
            </a:r>
            <a:r>
              <a:rPr lang="en-US" sz="2400" b="0" i="0" dirty="0">
                <a:solidFill>
                  <a:srgbClr val="333333"/>
                </a:solidFill>
                <a:effectLst/>
                <a:latin typeface="Times New Roman" pitchFamily="18" charset="0"/>
                <a:cs typeface="Times New Roman" pitchFamily="18" charset="0"/>
              </a:rPr>
              <a:t>– </a:t>
            </a:r>
            <a:r>
              <a:rPr lang="en-US" sz="2400" b="0" i="0" dirty="0">
                <a:effectLst/>
                <a:latin typeface="Times New Roman" pitchFamily="18" charset="0"/>
                <a:cs typeface="Times New Roman" pitchFamily="18" charset="0"/>
              </a:rPr>
              <a:t>Makes monthly forecasts of all products. Works with a company software system (product Forecast). Provides logistics, works with suppliers concerning shipments of product. Arranges shipments.</a:t>
            </a:r>
          </a:p>
          <a:p>
            <a:pPr algn="just"/>
            <a:r>
              <a:rPr lang="en-US" sz="2400" b="1" i="1" u="sng" dirty="0">
                <a:solidFill>
                  <a:srgbClr val="FF0000"/>
                </a:solidFill>
                <a:effectLst/>
                <a:latin typeface="Times New Roman" pitchFamily="18" charset="0"/>
                <a:cs typeface="Times New Roman" pitchFamily="18" charset="0"/>
              </a:rPr>
              <a:t>Treasury, Budget Specialist</a:t>
            </a:r>
            <a:r>
              <a:rPr lang="en-US" sz="2400" b="1" i="0" u="sng" dirty="0">
                <a:solidFill>
                  <a:srgbClr val="FF0000"/>
                </a:solidFill>
                <a:effectLst/>
                <a:latin typeface="Times New Roman" pitchFamily="18" charset="0"/>
                <a:cs typeface="Times New Roman" pitchFamily="18" charset="0"/>
              </a:rPr>
              <a:t> </a:t>
            </a:r>
            <a:r>
              <a:rPr lang="en-US" sz="2400" b="0" i="0" dirty="0">
                <a:solidFill>
                  <a:srgbClr val="333333"/>
                </a:solidFill>
                <a:effectLst/>
                <a:latin typeface="Times New Roman" pitchFamily="18" charset="0"/>
                <a:cs typeface="Times New Roman" pitchFamily="18" charset="0"/>
              </a:rPr>
              <a:t>– </a:t>
            </a:r>
            <a:r>
              <a:rPr lang="en-US" sz="2400" b="0" i="0" dirty="0">
                <a:effectLst/>
                <a:latin typeface="Times New Roman" pitchFamily="18" charset="0"/>
                <a:cs typeface="Times New Roman" pitchFamily="18" charset="0"/>
              </a:rPr>
              <a:t>Realizes treasury and cash flow management. Prepares, reviews and monitors reports on all capital expenditure projects. Provides budget cycle and management reporting. Ensures the company’s costing system. Deals with internal projects, company’s legal documents. Coordinates all insurance matters. Trains and develops staff in functional expertise.</a:t>
            </a:r>
          </a:p>
          <a:p>
            <a:pPr algn="just"/>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040485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ид">
  <a:themeElements>
    <a:clrScheme name="Вид">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Вид">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Вид">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xmlns="" name="View" id="{BA0EB5A6-F2D4-4F82-977B-64ADEE4A2A69}" vid="{3969A8A2-35DB-4E3B-8885-16FD20568674}"/>
    </a:ext>
  </a:extLst>
</a:theme>
</file>

<file path=docProps/app.xml><?xml version="1.0" encoding="utf-8"?>
<Properties xmlns="http://schemas.openxmlformats.org/officeDocument/2006/extended-properties" xmlns:vt="http://schemas.openxmlformats.org/officeDocument/2006/docPropsVTypes">
  <Template>Вид</Template>
  <TotalTime>122</TotalTime>
  <Words>87</Words>
  <Application>Microsoft Office PowerPoint</Application>
  <PresentationFormat>Произвольный</PresentationFormat>
  <Paragraphs>37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Вид</vt:lpstr>
      <vt:lpstr>COMPANY STRUCTURE</vt:lpstr>
      <vt:lpstr>The Managing Director The Chief Executive  President</vt:lpstr>
      <vt:lpstr>Vice-President/ Vice-Chairman</vt:lpstr>
      <vt:lpstr>Departments</vt:lpstr>
      <vt:lpstr>Слайд 5</vt:lpstr>
      <vt:lpstr>Managers</vt:lpstr>
      <vt:lpstr>Managers</vt:lpstr>
      <vt:lpstr>Managers</vt:lpstr>
      <vt:lpstr>Слайд 9</vt:lpstr>
      <vt:lpstr>Слайд 10</vt:lpstr>
      <vt:lpstr>Слайд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STRUCTURE</dc:title>
  <dc:creator>ilya</dc:creator>
  <cp:lastModifiedBy>Admin</cp:lastModifiedBy>
  <cp:revision>3</cp:revision>
  <dcterms:created xsi:type="dcterms:W3CDTF">2023-10-19T19:28:28Z</dcterms:created>
  <dcterms:modified xsi:type="dcterms:W3CDTF">2023-10-20T11:13:09Z</dcterms:modified>
</cp:coreProperties>
</file>